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6" r:id="rId10"/>
    <p:sldId id="282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ran Gasparyan" initials="TG" lastIdx="1" clrIdx="0">
    <p:extLst>
      <p:ext uri="{19B8F6BF-5375-455C-9EA6-DF929625EA0E}">
        <p15:presenceInfo xmlns:p15="http://schemas.microsoft.com/office/powerpoint/2012/main" userId="b35cdbcef58270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472"/>
    <a:srgbClr val="C2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6T19:21:45.216" idx="1">
    <p:pos x="11474" y="12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7A3D4-160C-46FF-9EB8-171AD69BB3D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FEAD-4A5C-4B27-A5D7-F725FA7DF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09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FEAD-4A5C-4B27-A5D7-F725FA7DF4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6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514" y="4889404"/>
            <a:ext cx="9121140" cy="1334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782973"/>
            <a:ext cx="15018484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90600" y="-342900"/>
            <a:ext cx="19735800" cy="1143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3675" y="6489760"/>
            <a:ext cx="11725525" cy="33932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b="1" dirty="0">
                <a:solidFill>
                  <a:srgbClr val="FFFFFF"/>
                </a:solidFill>
                <a:latin typeface="Tahoma"/>
                <a:cs typeface="Tahoma"/>
              </a:rPr>
              <a:t>MUSHIY</a:t>
            </a:r>
            <a:endParaRPr sz="21950" b="1" dirty="0">
              <a:latin typeface="Tahoma"/>
              <a:cs typeface="Tahom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60C674-B5EB-433F-B0CA-39822F23F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452" y="571500"/>
            <a:ext cx="4560734" cy="93114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DB2605-F078-478B-9FC1-E950EF03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723900"/>
            <a:ext cx="5553325" cy="55597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33400" y="0"/>
            <a:ext cx="19431000" cy="104775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2994" y="0"/>
                </a:moveTo>
                <a:lnTo>
                  <a:pt x="18282994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282994" y="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837" y="3326601"/>
            <a:ext cx="9335135" cy="33737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spc="-23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950" spc="-23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950" spc="-14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950" spc="-3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950" spc="-26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1950" spc="-17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195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99479" y="3195860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5704" y="3385982"/>
            <a:ext cx="1406496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300" dirty="0" err="1">
                <a:latin typeface="Armguard_U" pitchFamily="2" charset="0"/>
                <a:cs typeface="Arial MT"/>
              </a:rPr>
              <a:t>Mushify</a:t>
            </a:r>
            <a:endParaRPr sz="2000" b="1" spc="300" dirty="0">
              <a:latin typeface="Armguard_U" pitchFamily="2" charset="0"/>
              <a:cs typeface="Arial M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A16514D-50B9-4F78-819E-AEBF56F2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37" y="8925411"/>
            <a:ext cx="3124200" cy="9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D847EC-77BE-4161-B962-AAEC82FB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8262449"/>
            <a:ext cx="1594137" cy="15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0659" y="682159"/>
            <a:ext cx="10428605" cy="7902163"/>
          </a:xfrm>
          <a:prstGeom prst="rect">
            <a:avLst/>
          </a:prstGeom>
        </p:spPr>
        <p:txBody>
          <a:bodyPr vert="horz" wrap="square" lIns="0" tIns="1303020" rIns="0" bIns="0" rtlCol="0" anchor="ctr">
            <a:spAutoFit/>
          </a:bodyPr>
          <a:lstStyle/>
          <a:p>
            <a:pPr marL="12700" marR="5080" lvl="1">
              <a:spcBef>
                <a:spcPts val="10260"/>
              </a:spcBef>
            </a:pPr>
            <a:r>
              <a:rPr lang="ru-RU" sz="10700" b="1" spc="-150" dirty="0">
                <a:latin typeface="Tahoma"/>
                <a:cs typeface="Tahoma"/>
              </a:rPr>
              <a:t>Приложение для идентификации грибов</a:t>
            </a:r>
            <a:endParaRPr lang="en-US" sz="10700" b="1" spc="-150" dirty="0">
              <a:latin typeface="Armguard_U" pitchFamily="2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1D742-FA39-4961-8FB2-89F428581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1505460"/>
            <a:ext cx="3657600" cy="7600440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13307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1156" y="-50342"/>
            <a:ext cx="12515244" cy="3228320"/>
          </a:xfrm>
          <a:prstGeom prst="rect">
            <a:avLst/>
          </a:prstGeom>
        </p:spPr>
        <p:txBody>
          <a:bodyPr vert="horz" wrap="square" lIns="0" tIns="1303020" rIns="0" bIns="0" rtlCol="0">
            <a:spAutoFit/>
          </a:bodyPr>
          <a:lstStyle/>
          <a:p>
            <a:pPr marL="12700" marR="5080">
              <a:lnSpc>
                <a:spcPct val="61500"/>
              </a:lnSpc>
              <a:spcBef>
                <a:spcPts val="10260"/>
              </a:spcBef>
            </a:pPr>
            <a:r>
              <a:rPr lang="ru-RU" sz="9600" b="1" spc="600" dirty="0">
                <a:latin typeface="Tahoma"/>
                <a:cs typeface="Tahoma"/>
              </a:rPr>
              <a:t>В чём его предназначение</a:t>
            </a:r>
            <a:r>
              <a:rPr lang="en-US" sz="9600" b="1" spc="600" dirty="0">
                <a:latin typeface="Armguard_U" pitchFamily="2" charset="0"/>
                <a:cs typeface="Tahoma"/>
              </a:rPr>
              <a:t>?</a:t>
            </a:r>
            <a:endParaRPr sz="4000" b="1" dirty="0">
              <a:latin typeface="Armguard_U" pitchFamily="2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845" y="439411"/>
            <a:ext cx="92456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3159" y="434246"/>
            <a:ext cx="8166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215" y="1654163"/>
            <a:ext cx="1799589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900" dirty="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B2B43-80B8-452B-9540-8A4A9A6CE102}"/>
              </a:ext>
            </a:extLst>
          </p:cNvPr>
          <p:cNvSpPr txBox="1"/>
          <p:nvPr/>
        </p:nvSpPr>
        <p:spPr>
          <a:xfrm>
            <a:off x="557818" y="3774954"/>
            <a:ext cx="14302599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l"/>
            <a:r>
              <a:rPr lang="ru-RU" sz="4800" b="1" dirty="0" err="1">
                <a:latin typeface="Bahnschrift" panose="020B0502040204020203" pitchFamily="34" charset="0"/>
              </a:rPr>
              <a:t>Mushify</a:t>
            </a:r>
            <a:r>
              <a:rPr lang="ru-RU" sz="4800" b="1" dirty="0">
                <a:latin typeface="Bahnschrift" panose="020B0502040204020203" pitchFamily="34" charset="0"/>
              </a:rPr>
              <a:t> — это продвинутое приложение для идентификации грибов, которое быстро анализирует фотографии грибов, сделанные с помощью камеры или загруженные из галереи. Оно определяет вид гриба, предоставляет информацию о съедобности и токсичности, а также показывает вероятность точности.</a:t>
            </a:r>
            <a:endParaRPr lang="ru-RU" sz="4800" b="1" spc="3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0"/>
            <a:ext cx="18897598" cy="11239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495" y="0"/>
            <a:ext cx="3924299" cy="58523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0758" y="5331219"/>
            <a:ext cx="6480175" cy="304506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В отличие от некоторых наших конкурентов, </a:t>
            </a:r>
            <a:r>
              <a:rPr lang="ru-RU" sz="4000" b="1" dirty="0" err="1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Mushify</a:t>
            </a: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 полностью бесплатен в использовании</a:t>
            </a: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.</a:t>
            </a:r>
            <a:endParaRPr lang="en-US" sz="4000" b="1" spc="300" dirty="0">
              <a:solidFill>
                <a:schemeClr val="bg1"/>
              </a:solidFill>
              <a:latin typeface="Bahnschrift" panose="020B0502040204020203" pitchFamily="34" charset="0"/>
              <a:cs typeface="Cascadia Mono Light" panose="020B0609020000020004" pitchFamily="49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495" y="6667500"/>
            <a:ext cx="3924299" cy="415460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49222" y="4326779"/>
            <a:ext cx="3048000" cy="7239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68628" y="4496048"/>
            <a:ext cx="2312772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2400" b="1" spc="-105" dirty="0">
                <a:latin typeface="Arial MT"/>
                <a:cs typeface="Arial MT"/>
              </a:rPr>
              <a:t>Оно бесплатно</a:t>
            </a:r>
            <a:r>
              <a:rPr lang="en-US" sz="2400" b="1" spc="-105" dirty="0">
                <a:latin typeface="Armguard_U" pitchFamily="2" charset="0"/>
                <a:cs typeface="Arial MT"/>
              </a:rPr>
              <a:t>?</a:t>
            </a:r>
            <a:endParaRPr sz="2400" b="1" dirty="0">
              <a:latin typeface="Armguard_U" pitchFamily="2" charset="0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72748873-E802-4A85-8F30-A759ADA023C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33DF80-CA22-4A1B-9E73-A26FBB58D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/>
        </p:blipFill>
        <p:spPr>
          <a:xfrm>
            <a:off x="13563600" y="1505460"/>
            <a:ext cx="3657600" cy="7600440"/>
          </a:xfrm>
          <a:prstGeom prst="roundRect">
            <a:avLst>
              <a:gd name="adj" fmla="val 67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5B8DA0-1D89-4B73-92FA-E317D34DCE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5" r="-7" b="2045"/>
          <a:stretch/>
        </p:blipFill>
        <p:spPr>
          <a:xfrm>
            <a:off x="9274086" y="7169799"/>
            <a:ext cx="3657600" cy="5343712"/>
          </a:xfrm>
          <a:prstGeom prst="roundRect">
            <a:avLst>
              <a:gd name="adj" fmla="val 79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13B2D9-815A-4282-A4B9-2319E9C521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" b="-985"/>
          <a:stretch/>
        </p:blipFill>
        <p:spPr>
          <a:xfrm>
            <a:off x="9274086" y="-2220955"/>
            <a:ext cx="3657600" cy="7840705"/>
          </a:xfrm>
          <a:prstGeom prst="roundRect">
            <a:avLst>
              <a:gd name="adj" fmla="val 9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F828D5-6C6C-4280-939C-AA09A2AE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1255718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6B12737-D07C-486C-A262-70748514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7840705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2">
            <a:extLst>
              <a:ext uri="{FF2B5EF4-FFF2-40B4-BE49-F238E27FC236}">
                <a16:creationId xmlns:a16="http://schemas.microsoft.com/office/drawing/2014/main" id="{D0867EAE-BA32-4929-B110-FA8D34E75EAB}"/>
              </a:ext>
            </a:extLst>
          </p:cNvPr>
          <p:cNvSpPr/>
          <p:nvPr/>
        </p:nvSpPr>
        <p:spPr>
          <a:xfrm>
            <a:off x="685800" y="952500"/>
            <a:ext cx="5454316" cy="12954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CFDF9CF4-6B83-4E77-B661-BB012F6D4F44}"/>
              </a:ext>
            </a:extLst>
          </p:cNvPr>
          <p:cNvSpPr txBox="1"/>
          <p:nvPr/>
        </p:nvSpPr>
        <p:spPr>
          <a:xfrm>
            <a:off x="1226686" y="1315186"/>
            <a:ext cx="4372543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3600" b="1" dirty="0">
                <a:latin typeface="Bahnschrift" panose="020B0502040204020203" pitchFamily="34" charset="0"/>
                <a:cs typeface="Arial MT"/>
              </a:rPr>
              <a:t>Почему оно важно</a:t>
            </a:r>
            <a:r>
              <a:rPr lang="en-US" sz="3600" b="1" dirty="0">
                <a:latin typeface="Armguard_U" pitchFamily="2" charset="0"/>
                <a:cs typeface="Arial MT"/>
              </a:rPr>
              <a:t>?</a:t>
            </a:r>
            <a:endParaRPr sz="3600" b="1" dirty="0">
              <a:latin typeface="Armguard_U" pitchFamily="2" charset="0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9271A-7043-4282-9199-781AAB860461}"/>
              </a:ext>
            </a:extLst>
          </p:cNvPr>
          <p:cNvSpPr txBox="1"/>
          <p:nvPr/>
        </p:nvSpPr>
        <p:spPr>
          <a:xfrm>
            <a:off x="457200" y="3319921"/>
            <a:ext cx="769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spc="300" dirty="0">
                <a:latin typeface="Bahnschrift" panose="020B0502040204020203" pitchFamily="34" charset="0"/>
              </a:rPr>
              <a:t>Каждый год происходит около 5-10 тысяч инцидентов с грибным отравлением. Сотри из них летальны.</a:t>
            </a:r>
            <a:endParaRPr lang="ru-RU" sz="4800" b="1" spc="3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BED98A-F54A-4DCC-98C9-7B1AF537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7981265" y="361950"/>
            <a:ext cx="9620935" cy="9563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-1104899"/>
            <a:ext cx="18897600" cy="113966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9573" y="868474"/>
            <a:ext cx="3924299" cy="838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460" y="1509713"/>
            <a:ext cx="3493007" cy="7277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956F3-D059-475B-B5CD-1FB1E2E7B817}"/>
              </a:ext>
            </a:extLst>
          </p:cNvPr>
          <p:cNvSpPr txBox="1"/>
          <p:nvPr/>
        </p:nvSpPr>
        <p:spPr>
          <a:xfrm>
            <a:off x="990600" y="1714500"/>
            <a:ext cx="746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Вы можете сделать фото с помощью камеры вашего телефона или загрузить его из галереи.</a:t>
            </a:r>
            <a:endParaRPr lang="ru-RU" sz="4800" b="1" spc="3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0B938-FBBB-404A-AC1C-64A60DD063D1}"/>
              </a:ext>
            </a:extLst>
          </p:cNvPr>
          <p:cNvSpPr txBox="1"/>
          <p:nvPr/>
        </p:nvSpPr>
        <p:spPr>
          <a:xfrm>
            <a:off x="12039600" y="7581900"/>
            <a:ext cx="2440092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Take a photo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4FF-2EE7-4569-881E-1E8A17DFBB42}"/>
              </a:ext>
            </a:extLst>
          </p:cNvPr>
          <p:cNvSpPr txBox="1"/>
          <p:nvPr/>
        </p:nvSpPr>
        <p:spPr>
          <a:xfrm>
            <a:off x="14774122" y="5981700"/>
            <a:ext cx="3513878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Select from gallery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1"/>
            <a:ext cx="18287998" cy="10286999"/>
            <a:chOff x="0" y="0"/>
            <a:chExt cx="18287998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" y="1920943"/>
              <a:ext cx="3630029" cy="775346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D3CC599-A5BB-4367-882F-B8B95E3A2B7B}"/>
              </a:ext>
            </a:extLst>
          </p:cNvPr>
          <p:cNvSpPr txBox="1"/>
          <p:nvPr/>
        </p:nvSpPr>
        <p:spPr>
          <a:xfrm>
            <a:off x="2933700" y="395258"/>
            <a:ext cx="1242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atin typeface="Bahnschrift" panose="020B0502040204020203" pitchFamily="34" charset="0"/>
              </a:rPr>
              <a:t>Распознаёт грибы с большой точностью</a:t>
            </a:r>
            <a:endParaRPr lang="en-US" sz="4800" b="1" dirty="0">
              <a:latin typeface="Bahnschrift" panose="020B0502040204020203" pitchFamily="34" charset="0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CAEE7F7C-B427-4E67-8D73-5E28AA0062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4171" y="1920944"/>
            <a:ext cx="3630029" cy="7753461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1502444A-2F8F-4854-A9E1-7ED70DAB9B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1571" y="1920944"/>
            <a:ext cx="3630029" cy="7753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74757-3ACC-4F01-A6C4-BB964C7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-906"/>
          <a:stretch/>
        </p:blipFill>
        <p:spPr>
          <a:xfrm>
            <a:off x="1771205" y="2479326"/>
            <a:ext cx="3224843" cy="6794707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2665B-FDFD-42F2-A39A-D8844803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-2014"/>
          <a:stretch/>
        </p:blipFill>
        <p:spPr>
          <a:xfrm>
            <a:off x="73167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7285F9-8A88-4690-B752-9838513A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-1671"/>
          <a:stretch/>
        </p:blipFill>
        <p:spPr>
          <a:xfrm>
            <a:off x="131841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38552" y="2856222"/>
            <a:ext cx="7559040" cy="6062345"/>
            <a:chOff x="1038552" y="2856222"/>
            <a:chExt cx="7559040" cy="6062345"/>
          </a:xfrm>
        </p:grpSpPr>
        <p:sp>
          <p:nvSpPr>
            <p:cNvPr id="6" name="object 6"/>
            <p:cNvSpPr/>
            <p:nvPr/>
          </p:nvSpPr>
          <p:spPr>
            <a:xfrm>
              <a:off x="1234532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8077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2"/>
                  </a:lnTo>
                  <a:lnTo>
                    <a:pt x="405600" y="5833271"/>
                  </a:lnTo>
                  <a:lnTo>
                    <a:pt x="352796" y="5814370"/>
                  </a:lnTo>
                  <a:lnTo>
                    <a:pt x="302093" y="5790397"/>
                  </a:lnTo>
                  <a:lnTo>
                    <a:pt x="253991" y="5761557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20" y="5648933"/>
                  </a:lnTo>
                  <a:lnTo>
                    <a:pt x="96315" y="5603881"/>
                  </a:lnTo>
                  <a:lnTo>
                    <a:pt x="67476" y="5555780"/>
                  </a:lnTo>
                  <a:lnTo>
                    <a:pt x="43502" y="5505076"/>
                  </a:lnTo>
                  <a:lnTo>
                    <a:pt x="24602" y="5452273"/>
                  </a:lnTo>
                  <a:lnTo>
                    <a:pt x="10981" y="5397867"/>
                  </a:lnTo>
                  <a:lnTo>
                    <a:pt x="2745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5" y="543457"/>
                  </a:lnTo>
                  <a:lnTo>
                    <a:pt x="6180" y="487642"/>
                  </a:lnTo>
                  <a:lnTo>
                    <a:pt x="17124" y="432636"/>
                  </a:lnTo>
                  <a:lnTo>
                    <a:pt x="33402" y="378965"/>
                  </a:lnTo>
                  <a:lnTo>
                    <a:pt x="54867" y="327150"/>
                  </a:lnTo>
                  <a:lnTo>
                    <a:pt x="81303" y="277687"/>
                  </a:lnTo>
                  <a:lnTo>
                    <a:pt x="112464" y="231055"/>
                  </a:lnTo>
                  <a:lnTo>
                    <a:pt x="148042" y="187700"/>
                  </a:lnTo>
                  <a:lnTo>
                    <a:pt x="187701" y="148044"/>
                  </a:lnTo>
                  <a:lnTo>
                    <a:pt x="231054" y="112463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6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1" y="6181"/>
                  </a:lnTo>
                  <a:lnTo>
                    <a:pt x="6930187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5" y="81304"/>
                  </a:lnTo>
                  <a:lnTo>
                    <a:pt x="7131766" y="112464"/>
                  </a:lnTo>
                  <a:lnTo>
                    <a:pt x="7175122" y="148042"/>
                  </a:lnTo>
                  <a:lnTo>
                    <a:pt x="7214779" y="187702"/>
                  </a:lnTo>
                  <a:lnTo>
                    <a:pt x="7250360" y="231054"/>
                  </a:lnTo>
                  <a:lnTo>
                    <a:pt x="7281517" y="277688"/>
                  </a:lnTo>
                  <a:lnTo>
                    <a:pt x="7307957" y="327150"/>
                  </a:lnTo>
                  <a:lnTo>
                    <a:pt x="7329418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39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9" y="5478907"/>
                  </a:lnTo>
                  <a:lnTo>
                    <a:pt x="7307955" y="5530722"/>
                  </a:lnTo>
                  <a:lnTo>
                    <a:pt x="7281518" y="5580185"/>
                  </a:lnTo>
                  <a:lnTo>
                    <a:pt x="7250358" y="5626817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4" y="5776566"/>
                  </a:lnTo>
                  <a:lnTo>
                    <a:pt x="7035673" y="5803006"/>
                  </a:lnTo>
                  <a:lnTo>
                    <a:pt x="6983856" y="5824468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7" y="5857189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9577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435" y="3170962"/>
              <a:ext cx="98271" cy="982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0902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0"/>
                  </a:moveTo>
                  <a:lnTo>
                    <a:pt x="0" y="47148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2434" y="8711388"/>
              <a:ext cx="79969" cy="770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19577" y="8908642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621982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72" y="8690176"/>
              <a:ext cx="77057" cy="79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8077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71" y="3170962"/>
              <a:ext cx="98270" cy="982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123" y="4713081"/>
            <a:ext cx="6344920" cy="244182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распознаёт некоторые виды грибов (полный список вы можете увидеть на сайте).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43100" y="2856222"/>
            <a:ext cx="7559040" cy="6062345"/>
            <a:chOff x="9243100" y="2856222"/>
            <a:chExt cx="7559040" cy="6062345"/>
          </a:xfrm>
        </p:grpSpPr>
        <p:sp>
          <p:nvSpPr>
            <p:cNvPr id="18" name="object 18"/>
            <p:cNvSpPr/>
            <p:nvPr/>
          </p:nvSpPr>
          <p:spPr>
            <a:xfrm>
              <a:off x="9439080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2625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3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3"/>
                  </a:lnTo>
                  <a:lnTo>
                    <a:pt x="405600" y="5833271"/>
                  </a:lnTo>
                  <a:lnTo>
                    <a:pt x="352795" y="5814370"/>
                  </a:lnTo>
                  <a:lnTo>
                    <a:pt x="302093" y="5790397"/>
                  </a:lnTo>
                  <a:lnTo>
                    <a:pt x="253991" y="5761558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19" y="5648934"/>
                  </a:lnTo>
                  <a:lnTo>
                    <a:pt x="96314" y="5603882"/>
                  </a:lnTo>
                  <a:lnTo>
                    <a:pt x="67475" y="5555780"/>
                  </a:lnTo>
                  <a:lnTo>
                    <a:pt x="43501" y="5505077"/>
                  </a:lnTo>
                  <a:lnTo>
                    <a:pt x="24601" y="5452273"/>
                  </a:lnTo>
                  <a:lnTo>
                    <a:pt x="10980" y="5397867"/>
                  </a:lnTo>
                  <a:lnTo>
                    <a:pt x="2744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4" y="543457"/>
                  </a:lnTo>
                  <a:lnTo>
                    <a:pt x="6180" y="487642"/>
                  </a:lnTo>
                  <a:lnTo>
                    <a:pt x="17123" y="432635"/>
                  </a:lnTo>
                  <a:lnTo>
                    <a:pt x="33402" y="378965"/>
                  </a:lnTo>
                  <a:lnTo>
                    <a:pt x="54865" y="327150"/>
                  </a:lnTo>
                  <a:lnTo>
                    <a:pt x="81302" y="277687"/>
                  </a:lnTo>
                  <a:lnTo>
                    <a:pt x="112463" y="231055"/>
                  </a:lnTo>
                  <a:lnTo>
                    <a:pt x="148042" y="187700"/>
                  </a:lnTo>
                  <a:lnTo>
                    <a:pt x="187701" y="148043"/>
                  </a:lnTo>
                  <a:lnTo>
                    <a:pt x="231054" y="112462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5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0" y="6181"/>
                  </a:lnTo>
                  <a:lnTo>
                    <a:pt x="6930186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4" y="81304"/>
                  </a:lnTo>
                  <a:lnTo>
                    <a:pt x="7131766" y="112464"/>
                  </a:lnTo>
                  <a:lnTo>
                    <a:pt x="7175121" y="148042"/>
                  </a:lnTo>
                  <a:lnTo>
                    <a:pt x="7214779" y="187702"/>
                  </a:lnTo>
                  <a:lnTo>
                    <a:pt x="7250359" y="231055"/>
                  </a:lnTo>
                  <a:lnTo>
                    <a:pt x="7281516" y="277689"/>
                  </a:lnTo>
                  <a:lnTo>
                    <a:pt x="7307956" y="327150"/>
                  </a:lnTo>
                  <a:lnTo>
                    <a:pt x="7329417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40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8" y="5478907"/>
                  </a:lnTo>
                  <a:lnTo>
                    <a:pt x="7307954" y="5530721"/>
                  </a:lnTo>
                  <a:lnTo>
                    <a:pt x="7281516" y="5580184"/>
                  </a:lnTo>
                  <a:lnTo>
                    <a:pt x="7250357" y="5626816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3" y="5776566"/>
                  </a:lnTo>
                  <a:lnTo>
                    <a:pt x="7035672" y="5803006"/>
                  </a:lnTo>
                  <a:lnTo>
                    <a:pt x="6983856" y="5824467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6" y="5857189"/>
                  </a:lnTo>
                  <a:lnTo>
                    <a:pt x="6791323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4125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983" y="3170962"/>
              <a:ext cx="98271" cy="982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24125" y="3622268"/>
              <a:ext cx="6791325" cy="5286375"/>
            </a:xfrm>
            <a:custGeom>
              <a:avLst/>
              <a:gdLst/>
              <a:ahLst/>
              <a:cxnLst/>
              <a:rect l="l" t="t" r="r" b="b"/>
              <a:pathLst>
                <a:path w="6791325" h="5286375">
                  <a:moveTo>
                    <a:pt x="6791324" y="0"/>
                  </a:moveTo>
                  <a:lnTo>
                    <a:pt x="6791324" y="4714874"/>
                  </a:lnTo>
                </a:path>
                <a:path w="6791325" h="5286375">
                  <a:moveTo>
                    <a:pt x="6643301" y="5098645"/>
                  </a:moveTo>
                  <a:lnTo>
                    <a:pt x="6633609" y="5108826"/>
                  </a:lnTo>
                  <a:lnTo>
                    <a:pt x="6623934" y="5118985"/>
                  </a:lnTo>
                  <a:lnTo>
                    <a:pt x="6613774" y="5128660"/>
                  </a:lnTo>
                  <a:lnTo>
                    <a:pt x="6603621" y="5138330"/>
                  </a:lnTo>
                </a:path>
                <a:path w="6791325" h="5286375">
                  <a:moveTo>
                    <a:pt x="6219824" y="5286374"/>
                  </a:moveTo>
                  <a:lnTo>
                    <a:pt x="0" y="52863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820" y="8690177"/>
              <a:ext cx="98270" cy="982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252625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819" y="3170961"/>
              <a:ext cx="98270" cy="9827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48072" y="4536898"/>
            <a:ext cx="6648911" cy="4251548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будет распознавать большинство существующих видов грибов с высокой точностью, предоставляя информацию о том, съедобны ли они.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9477" y="3630565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63413" y="3821155"/>
            <a:ext cx="1386799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80" dirty="0">
                <a:solidFill>
                  <a:srgbClr val="FFFFFF"/>
                </a:solidFill>
                <a:latin typeface="Verdana"/>
                <a:cs typeface="Verdana"/>
              </a:rPr>
              <a:t>Сегодня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48072" y="3634611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280396" y="3821154"/>
            <a:ext cx="1411851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50" dirty="0">
                <a:solidFill>
                  <a:srgbClr val="FFFFFF"/>
                </a:solidFill>
                <a:latin typeface="Verdana"/>
                <a:cs typeface="Verdana"/>
              </a:rPr>
              <a:t>В будущем</a:t>
            </a:r>
            <a:endParaRPr sz="1950" b="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9404" y="3048055"/>
              <a:ext cx="16392525" cy="5600700"/>
            </a:xfrm>
            <a:custGeom>
              <a:avLst/>
              <a:gdLst/>
              <a:ahLst/>
              <a:cxnLst/>
              <a:rect l="l" t="t" r="r" b="b"/>
              <a:pathLst>
                <a:path w="16392525" h="5600700">
                  <a:moveTo>
                    <a:pt x="16392523" y="5600699"/>
                  </a:moveTo>
                  <a:lnTo>
                    <a:pt x="0" y="5600699"/>
                  </a:lnTo>
                  <a:lnTo>
                    <a:pt x="0" y="0"/>
                  </a:lnTo>
                  <a:lnTo>
                    <a:pt x="16392523" y="0"/>
                  </a:lnTo>
                  <a:lnTo>
                    <a:pt x="16392523" y="5600699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31427"/>
              </p:ext>
            </p:extLst>
          </p:nvPr>
        </p:nvGraphicFramePr>
        <p:xfrm>
          <a:off x="760035" y="3237551"/>
          <a:ext cx="16363951" cy="569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310659968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668281895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363849696"/>
                    </a:ext>
                  </a:extLst>
                </a:gridCol>
              </a:tblGrid>
              <a:tr h="10280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ru-RU" sz="1950" b="1" spc="-20" dirty="0">
                          <a:latin typeface="Tahoma"/>
                          <a:cs typeface="Tahoma"/>
                        </a:rPr>
                        <a:t>Приложение</a:t>
                      </a:r>
                      <a:endParaRPr lang="en-US"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</a:pPr>
                      <a:r>
                        <a:rPr lang="ru-RU" sz="1950" b="1" spc="-10" dirty="0">
                          <a:latin typeface="Tahoma"/>
                          <a:cs typeface="Tahoma"/>
                        </a:rPr>
                        <a:t>Полностью бесплатно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Нужно только 1 фото</a:t>
                      </a:r>
                      <a:r>
                        <a:rPr lang="en-US" sz="1950" b="1" dirty="0">
                          <a:latin typeface="Tahoma"/>
                          <a:cs typeface="Tahoma"/>
                        </a:rPr>
                        <a:t>,</a:t>
                      </a:r>
                      <a:r>
                        <a:rPr lang="ru-RU" sz="1950" b="1" dirty="0">
                          <a:latin typeface="Tahoma"/>
                          <a:cs typeface="Tahoma"/>
                        </a:rPr>
                        <a:t> и ничего больше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Быстрота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l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Простой интерфейс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Оффлайн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884">
                <a:tc>
                  <a:txBody>
                    <a:bodyPr/>
                    <a:lstStyle/>
                    <a:p>
                      <a:pPr marL="123189" marR="208915" algn="ctr">
                        <a:lnSpc>
                          <a:spcPts val="2180"/>
                        </a:lnSpc>
                      </a:pPr>
                      <a:r>
                        <a:rPr lang="en-US" sz="1900" b="1" i="1" spc="0" dirty="0" err="1">
                          <a:latin typeface="Arial Black" panose="020B0A04020102020204" pitchFamily="34" charset="0"/>
                          <a:cs typeface="Lucida Sans Unicode"/>
                        </a:rPr>
                        <a:t>Mushify</a:t>
                      </a:r>
                      <a:endParaRPr sz="1900" b="1" i="1" spc="0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4889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0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40" dirty="0">
                          <a:latin typeface="Arial Black" panose="020B0A04020102020204" pitchFamily="34" charset="0"/>
                          <a:cs typeface="Lucida Sans Unicode"/>
                        </a:rPr>
                        <a:t>Picture Mushroom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2000" b="1" dirty="0">
                          <a:latin typeface="Armguard_U" pitchFamily="2" charset="0"/>
                          <a:cs typeface="Times New Roman"/>
                        </a:rPr>
                        <a:t>-</a:t>
                      </a:r>
                      <a:endParaRPr sz="20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259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ial Black" panose="020B0A04020102020204" pitchFamily="34" charset="0"/>
                          <a:cs typeface="Lucida Sans Unicode"/>
                        </a:rPr>
                        <a:t>Mushroom </a:t>
                      </a:r>
                      <a:r>
                        <a:rPr lang="en-US" sz="1900" b="1" dirty="0" err="1">
                          <a:latin typeface="Arial Black" panose="020B0A04020102020204" pitchFamily="34" charset="0"/>
                          <a:cs typeface="Lucida Sans Unicode"/>
                        </a:rPr>
                        <a:t>identificator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4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114" dirty="0">
                          <a:latin typeface="Arial Black" panose="020B0A04020102020204" pitchFamily="34" charset="0"/>
                          <a:cs typeface="Lucida Sans Unicode"/>
                        </a:rPr>
                        <a:t>Mushroom ID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244DFD7-6EA5-4C92-A19F-F26AA916B2BA}"/>
              </a:ext>
            </a:extLst>
          </p:cNvPr>
          <p:cNvSpPr txBox="1"/>
          <p:nvPr/>
        </p:nvSpPr>
        <p:spPr>
          <a:xfrm>
            <a:off x="4343399" y="834726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Why is our app the best?</a:t>
            </a:r>
            <a:endParaRPr lang="ru-R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</TotalTime>
  <Words>204</Words>
  <Application>Microsoft Office PowerPoint</Application>
  <PresentationFormat>Произвольный</PresentationFormat>
  <Paragraphs>50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 Black</vt:lpstr>
      <vt:lpstr>Arial MT</vt:lpstr>
      <vt:lpstr>Armguard_U</vt:lpstr>
      <vt:lpstr>Bahnschrift</vt:lpstr>
      <vt:lpstr>Calibri</vt:lpstr>
      <vt:lpstr>Lucida Sans Unicode</vt:lpstr>
      <vt:lpstr>Tahoma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Tigran Gasparyan</cp:lastModifiedBy>
  <cp:revision>29</cp:revision>
  <dcterms:created xsi:type="dcterms:W3CDTF">2025-01-16T14:41:38Z</dcterms:created>
  <dcterms:modified xsi:type="dcterms:W3CDTF">2025-01-19T06:30:57Z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2025-01-16T00:00:00Z</vt:filetime>
  </property>
  <property fmtid="{D5CDD505-2E9C-101B-9397-08002B2CF9AE}" pid="5" name="Producer">
    <vt:lpwstr>Skia/PDF m105</vt:lpwstr>
  </property>
</Properties>
</file>